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60" r:id="rId3"/>
    <p:sldId id="312" r:id="rId4"/>
    <p:sldId id="311" r:id="rId5"/>
    <p:sldId id="313" r:id="rId6"/>
    <p:sldId id="323" r:id="rId7"/>
    <p:sldId id="321" r:id="rId8"/>
    <p:sldId id="324" r:id="rId9"/>
    <p:sldId id="325" r:id="rId10"/>
    <p:sldId id="326" r:id="rId11"/>
    <p:sldId id="327" r:id="rId12"/>
    <p:sldId id="328" r:id="rId13"/>
    <p:sldId id="329" r:id="rId14"/>
    <p:sldId id="320" r:id="rId15"/>
    <p:sldId id="280" r:id="rId16"/>
    <p:sldId id="265" r:id="rId17"/>
    <p:sldId id="267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DM Sans Medium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5F9E97-0D01-4C64-AF84-252C29EC1CF1}">
  <a:tblStyle styleId="{915F9E97-0D01-4C64-AF84-252C29EC1C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350E4-2DDC-4010-98B9-1EE525445E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57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42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32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921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2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ace0e76b4a_1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ace0e76b4a_1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4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7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7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5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1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342075" y="46275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flipH="1">
            <a:off x="-359322" y="-484124"/>
            <a:ext cx="1732547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5575" r="17319"/>
          <a:stretch/>
        </p:blipFill>
        <p:spPr>
          <a:xfrm rot="7309233">
            <a:off x="7872925" y="3692173"/>
            <a:ext cx="2324749" cy="1828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242025" y="185025"/>
            <a:ext cx="8602850" cy="2913875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2450604" y="305678"/>
            <a:ext cx="2258545" cy="4575229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l="57098" t="16029" r="3509" b="43399"/>
          <a:stretch/>
        </p:blipFill>
        <p:spPr>
          <a:xfrm>
            <a:off x="27425" y="4233388"/>
            <a:ext cx="1371602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548545" y="1564075"/>
            <a:ext cx="10103995" cy="2445256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5400007" flipH="1">
            <a:off x="7979643" y="-458573"/>
            <a:ext cx="2670664" cy="209738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rot="10800000" flipH="1">
            <a:off x="8506272" y="20023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411491" y="-631921"/>
            <a:ext cx="9070837" cy="4055026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rot="5400000" flipH="1">
            <a:off x="441737" y="3467594"/>
            <a:ext cx="274297" cy="32917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-9390379">
            <a:off x="-585346" y="3837125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rot="-5400000" flipH="1">
            <a:off x="361341" y="1581387"/>
            <a:ext cx="274297" cy="32917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-5130888" flipH="1">
            <a:off x="7822654" y="4062698"/>
            <a:ext cx="2148917" cy="1792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582226" y="302164"/>
            <a:ext cx="10136774" cy="3921753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rot="10800000" flipH="1">
            <a:off x="8506272" y="284053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537552" flipH="1">
            <a:off x="-1037224" y="-977528"/>
            <a:ext cx="2707599" cy="2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l="51169" t="56240" r="6542"/>
          <a:stretch/>
        </p:blipFill>
        <p:spPr>
          <a:xfrm flipH="1">
            <a:off x="-855775" y="3742338"/>
            <a:ext cx="2227374" cy="2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l="55131" t="4843" r="2579" b="82335"/>
          <a:stretch/>
        </p:blipFill>
        <p:spPr>
          <a:xfrm rot="10800000" flipH="1">
            <a:off x="7903238" y="82300"/>
            <a:ext cx="1547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20816" y="3468143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407803" y="598116"/>
            <a:ext cx="7665697" cy="4300117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0800000">
            <a:off x="-645987" y="-760175"/>
            <a:ext cx="2928573" cy="28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08575" y="253162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8607564" y="2174292"/>
            <a:ext cx="274297" cy="32917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0550" y="1347200"/>
            <a:ext cx="9550777" cy="2386948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3063" t="17894" r="17337" b="24661"/>
          <a:stretch/>
        </p:blipFill>
        <p:spPr>
          <a:xfrm>
            <a:off x="7148575" y="3033775"/>
            <a:ext cx="2701123" cy="2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2">
            <a:alphaModFix/>
          </a:blip>
          <a:srcRect l="10330" t="19133" r="12746" b="11417"/>
          <a:stretch/>
        </p:blipFill>
        <p:spPr>
          <a:xfrm rot="-6174782" flipH="1">
            <a:off x="7583326" y="-1231881"/>
            <a:ext cx="2367251" cy="208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rot="5400000" flipH="1">
            <a:off x="8480127" y="1652086"/>
            <a:ext cx="274297" cy="32917"/>
            <a:chOff x="3442775" y="4506975"/>
            <a:chExt cx="812250" cy="96900"/>
          </a:xfrm>
        </p:grpSpPr>
        <p:sp>
          <p:nvSpPr>
            <p:cNvPr id="298" name="Google Shape;298;p1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flipH="1">
            <a:off x="-737262" y="3969942"/>
            <a:ext cx="2041452" cy="201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4"/>
          <p:cNvGrpSpPr/>
          <p:nvPr/>
        </p:nvGrpSpPr>
        <p:grpSpPr>
          <a:xfrm>
            <a:off x="-416224" y="613093"/>
            <a:ext cx="9932199" cy="3881004"/>
            <a:chOff x="-416224" y="613093"/>
            <a:chExt cx="9932199" cy="3881004"/>
          </a:xfrm>
        </p:grpSpPr>
        <p:grpSp>
          <p:nvGrpSpPr>
            <p:cNvPr id="305" name="Google Shape;305;p14"/>
            <p:cNvGrpSpPr/>
            <p:nvPr/>
          </p:nvGrpSpPr>
          <p:grpSpPr>
            <a:xfrm rot="10800000" flipH="1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23" name="Google Shape;323;p14"/>
          <p:cNvSpPr/>
          <p:nvPr/>
        </p:nvSpPr>
        <p:spPr>
          <a:xfrm rot="10800000">
            <a:off x="314390" y="316833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2"/>
          <p:cNvGrpSpPr/>
          <p:nvPr/>
        </p:nvGrpSpPr>
        <p:grpSpPr>
          <a:xfrm>
            <a:off x="167454" y="1776263"/>
            <a:ext cx="8711138" cy="1826500"/>
            <a:chOff x="167454" y="1776263"/>
            <a:chExt cx="8711138" cy="1826500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4947436" y="2808355"/>
            <a:ext cx="29067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2"/>
          </p:nvPr>
        </p:nvSpPr>
        <p:spPr>
          <a:xfrm>
            <a:off x="1289250" y="2808355"/>
            <a:ext cx="29079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3"/>
          </p:nvPr>
        </p:nvSpPr>
        <p:spPr>
          <a:xfrm>
            <a:off x="1289250" y="2400055"/>
            <a:ext cx="29079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4"/>
          </p:nvPr>
        </p:nvSpPr>
        <p:spPr>
          <a:xfrm>
            <a:off x="4947464" y="2400055"/>
            <a:ext cx="29067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3477838">
            <a:off x="-1039607" y="-1529635"/>
            <a:ext cx="2688313" cy="264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8714416">
            <a:off x="7651357" y="3826560"/>
            <a:ext cx="2670663" cy="2097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2"/>
          <p:cNvGrpSpPr/>
          <p:nvPr/>
        </p:nvGrpSpPr>
        <p:grpSpPr>
          <a:xfrm>
            <a:off x="-590920" y="617003"/>
            <a:ext cx="10135621" cy="2576736"/>
            <a:chOff x="-590920" y="617003"/>
            <a:chExt cx="10135621" cy="2576736"/>
          </a:xfrm>
        </p:grpSpPr>
        <p:grpSp>
          <p:nvGrpSpPr>
            <p:cNvPr id="524" name="Google Shape;524;p22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23"/>
          <p:cNvSpPr txBox="1">
            <a:spLocks noGrp="1"/>
          </p:cNvSpPr>
          <p:nvPr>
            <p:ph type="subTitle" idx="1"/>
          </p:nvPr>
        </p:nvSpPr>
        <p:spPr>
          <a:xfrm>
            <a:off x="4795903" y="1675080"/>
            <a:ext cx="3040800" cy="21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23"/>
          <p:cNvSpPr txBox="1">
            <a:spLocks noGrp="1"/>
          </p:cNvSpPr>
          <p:nvPr>
            <p:ph type="subTitle" idx="2"/>
          </p:nvPr>
        </p:nvSpPr>
        <p:spPr>
          <a:xfrm>
            <a:off x="1307297" y="1675080"/>
            <a:ext cx="3040800" cy="21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8623600" y="324465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23"/>
          <p:cNvGrpSpPr/>
          <p:nvPr/>
        </p:nvGrpSpPr>
        <p:grpSpPr>
          <a:xfrm>
            <a:off x="1340754" y="4840941"/>
            <a:ext cx="274297" cy="32917"/>
            <a:chOff x="3442775" y="4506975"/>
            <a:chExt cx="812250" cy="96900"/>
          </a:xfrm>
        </p:grpSpPr>
        <p:sp>
          <p:nvSpPr>
            <p:cNvPr id="548" name="Google Shape;548;p2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23"/>
          <p:cNvGrpSpPr/>
          <p:nvPr/>
        </p:nvGrpSpPr>
        <p:grpSpPr>
          <a:xfrm>
            <a:off x="-604720" y="3379028"/>
            <a:ext cx="8800108" cy="2047949"/>
            <a:chOff x="-604720" y="3379028"/>
            <a:chExt cx="8800108" cy="2047949"/>
          </a:xfrm>
        </p:grpSpPr>
        <p:grpSp>
          <p:nvGrpSpPr>
            <p:cNvPr id="554" name="Google Shape;554;p23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555" name="Google Shape;555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3" name="Google Shape;563;p23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2" name="Google Shape;572;p23"/>
          <p:cNvPicPr preferRelativeResize="0"/>
          <p:nvPr/>
        </p:nvPicPr>
        <p:blipFill rotWithShape="1">
          <a:blip r:embed="rId2">
            <a:alphaModFix/>
          </a:blip>
          <a:srcRect l="13851" t="18885" r="14190" b="15033"/>
          <a:stretch/>
        </p:blipFill>
        <p:spPr>
          <a:xfrm rot="996112">
            <a:off x="-1123525" y="3797913"/>
            <a:ext cx="2407489" cy="2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9390379" flipH="1">
            <a:off x="7621808" y="3882397"/>
            <a:ext cx="2045468" cy="21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"/>
          </p:nvPr>
        </p:nvSpPr>
        <p:spPr>
          <a:xfrm>
            <a:off x="891025" y="2771666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2"/>
          </p:nvPr>
        </p:nvSpPr>
        <p:spPr>
          <a:xfrm>
            <a:off x="3484348" y="2771665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4"/>
          <p:cNvSpPr txBox="1">
            <a:spLocks noGrp="1"/>
          </p:cNvSpPr>
          <p:nvPr>
            <p:ph type="subTitle" idx="3"/>
          </p:nvPr>
        </p:nvSpPr>
        <p:spPr>
          <a:xfrm>
            <a:off x="5971032" y="2771665"/>
            <a:ext cx="22860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4"/>
          <p:cNvSpPr txBox="1">
            <a:spLocks noGrp="1"/>
          </p:cNvSpPr>
          <p:nvPr>
            <p:ph type="subTitle" idx="4"/>
          </p:nvPr>
        </p:nvSpPr>
        <p:spPr>
          <a:xfrm>
            <a:off x="891025" y="2390664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0" name="Google Shape;580;p24"/>
          <p:cNvSpPr txBox="1">
            <a:spLocks noGrp="1"/>
          </p:cNvSpPr>
          <p:nvPr>
            <p:ph type="subTitle" idx="5"/>
          </p:nvPr>
        </p:nvSpPr>
        <p:spPr>
          <a:xfrm>
            <a:off x="3484348" y="2390662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1" name="Google Shape;581;p24"/>
          <p:cNvSpPr txBox="1">
            <a:spLocks noGrp="1"/>
          </p:cNvSpPr>
          <p:nvPr>
            <p:ph type="subTitle" idx="6"/>
          </p:nvPr>
        </p:nvSpPr>
        <p:spPr>
          <a:xfrm>
            <a:off x="5971032" y="2390662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82" name="Google Shape;582;p24"/>
          <p:cNvGrpSpPr/>
          <p:nvPr/>
        </p:nvGrpSpPr>
        <p:grpSpPr>
          <a:xfrm rot="5400000">
            <a:off x="396252" y="3640515"/>
            <a:ext cx="274297" cy="32917"/>
            <a:chOff x="3442775" y="4506975"/>
            <a:chExt cx="812250" cy="96900"/>
          </a:xfrm>
        </p:grpSpPr>
        <p:sp>
          <p:nvSpPr>
            <p:cNvPr id="583" name="Google Shape;583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8430775" y="0"/>
            <a:ext cx="731400" cy="768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8430775" y="923500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0" name="Google Shape;590;p24"/>
          <p:cNvGrpSpPr/>
          <p:nvPr/>
        </p:nvGrpSpPr>
        <p:grpSpPr>
          <a:xfrm>
            <a:off x="-259050" y="1098968"/>
            <a:ext cx="9997397" cy="2495607"/>
            <a:chOff x="-259050" y="1098968"/>
            <a:chExt cx="9997397" cy="2495607"/>
          </a:xfrm>
        </p:grpSpPr>
        <p:grpSp>
          <p:nvGrpSpPr>
            <p:cNvPr id="591" name="Google Shape;591;p24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9" name="Google Shape;609;p24"/>
          <p:cNvPicPr preferRelativeResize="0"/>
          <p:nvPr/>
        </p:nvPicPr>
        <p:blipFill rotWithShape="1">
          <a:blip r:embed="rId2">
            <a:alphaModFix/>
          </a:blip>
          <a:srcRect l="21721" r="22381"/>
          <a:stretch/>
        </p:blipFill>
        <p:spPr>
          <a:xfrm>
            <a:off x="-729751" y="3156350"/>
            <a:ext cx="2075602" cy="19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5669112" flipH="1">
            <a:off x="-828872" y="-713596"/>
            <a:ext cx="2148917" cy="17925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/>
          <p:nvPr/>
        </p:nvSpPr>
        <p:spPr>
          <a:xfrm>
            <a:off x="8565175" y="3014575"/>
            <a:ext cx="274200" cy="2742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-411850" y="917750"/>
            <a:ext cx="10104477" cy="3541448"/>
            <a:chOff x="-411850" y="917750"/>
            <a:chExt cx="10104477" cy="3541448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615" name="Google Shape;615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3" name="Google Shape;623;p25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32" name="Google Shape;63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1"/>
          </p:nvPr>
        </p:nvSpPr>
        <p:spPr>
          <a:xfrm>
            <a:off x="1563832" y="1740653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2"/>
          </p:nvPr>
        </p:nvSpPr>
        <p:spPr>
          <a:xfrm>
            <a:off x="4882568" y="1740654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subTitle" idx="3"/>
          </p:nvPr>
        </p:nvSpPr>
        <p:spPr>
          <a:xfrm>
            <a:off x="1563832" y="3377581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5"/>
          <p:cNvSpPr txBox="1">
            <a:spLocks noGrp="1"/>
          </p:cNvSpPr>
          <p:nvPr>
            <p:ph type="subTitle" idx="4"/>
          </p:nvPr>
        </p:nvSpPr>
        <p:spPr>
          <a:xfrm>
            <a:off x="4882568" y="3377586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5"/>
          </p:nvPr>
        </p:nvSpPr>
        <p:spPr>
          <a:xfrm>
            <a:off x="1563832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6"/>
          </p:nvPr>
        </p:nvSpPr>
        <p:spPr>
          <a:xfrm>
            <a:off x="1563832" y="2996657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9" name="Google Shape;639;p25"/>
          <p:cNvSpPr txBox="1">
            <a:spLocks noGrp="1"/>
          </p:cNvSpPr>
          <p:nvPr>
            <p:ph type="subTitle" idx="7"/>
          </p:nvPr>
        </p:nvSpPr>
        <p:spPr>
          <a:xfrm>
            <a:off x="4882543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0" name="Google Shape;640;p25"/>
          <p:cNvSpPr txBox="1">
            <a:spLocks noGrp="1"/>
          </p:cNvSpPr>
          <p:nvPr>
            <p:ph type="subTitle" idx="8"/>
          </p:nvPr>
        </p:nvSpPr>
        <p:spPr>
          <a:xfrm>
            <a:off x="4882543" y="2996661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41" name="Google Shape;641;p25"/>
          <p:cNvGrpSpPr/>
          <p:nvPr/>
        </p:nvGrpSpPr>
        <p:grpSpPr>
          <a:xfrm rot="5400000">
            <a:off x="339952" y="1811715"/>
            <a:ext cx="274297" cy="32917"/>
            <a:chOff x="3442775" y="4506975"/>
            <a:chExt cx="812250" cy="96900"/>
          </a:xfrm>
        </p:grpSpPr>
        <p:sp>
          <p:nvSpPr>
            <p:cNvPr id="642" name="Google Shape;642;p2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l="14452" r="15323"/>
          <a:stretch/>
        </p:blipFill>
        <p:spPr>
          <a:xfrm flipH="1">
            <a:off x="7765000" y="3418475"/>
            <a:ext cx="2697600" cy="2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4"/>
          <p:cNvSpPr txBox="1">
            <a:spLocks noGrp="1"/>
          </p:cNvSpPr>
          <p:nvPr>
            <p:ph type="ctrTitle"/>
          </p:nvPr>
        </p:nvSpPr>
        <p:spPr>
          <a:xfrm>
            <a:off x="911150" y="1203175"/>
            <a:ext cx="7321800" cy="20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DeComm Hackathon</a:t>
            </a:r>
            <a:endParaRPr sz="6800" dirty="0"/>
          </a:p>
        </p:txBody>
      </p:sp>
      <p:sp>
        <p:nvSpPr>
          <p:cNvPr id="809" name="Google Shape;809;p34"/>
          <p:cNvSpPr txBox="1">
            <a:spLocks noGrp="1"/>
          </p:cNvSpPr>
          <p:nvPr>
            <p:ph type="subTitle" idx="1"/>
          </p:nvPr>
        </p:nvSpPr>
        <p:spPr>
          <a:xfrm>
            <a:off x="2256600" y="3483125"/>
            <a:ext cx="4630800" cy="457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Hamad Alatawi - Ali Alojaimi - Bader Omran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8D200-9AD0-ADD8-48DE-37B81AC5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855380"/>
            <a:ext cx="7615237" cy="23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6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60C74-B666-B3E0-B984-8A726551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032381"/>
            <a:ext cx="7596188" cy="16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8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49E86-1B0B-376C-92E6-E20C8CE8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810301"/>
            <a:ext cx="7019925" cy="22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0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3A2C1-4E05-9839-6492-D652F150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31850"/>
            <a:ext cx="7704000" cy="25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6BE87-D828-33F5-BB34-4E33AD99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6" y="1447800"/>
            <a:ext cx="7433507" cy="35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and objectives</a:t>
            </a:r>
            <a:endParaRPr/>
          </a:p>
        </p:txBody>
      </p:sp>
      <p:sp>
        <p:nvSpPr>
          <p:cNvPr id="1212" name="Google Shape;1212;p58"/>
          <p:cNvSpPr txBox="1"/>
          <p:nvPr/>
        </p:nvSpPr>
        <p:spPr>
          <a:xfrm>
            <a:off x="713225" y="3589212"/>
            <a:ext cx="1828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the NFT transactions.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58"/>
          <p:cNvSpPr txBox="1"/>
          <p:nvPr/>
        </p:nvSpPr>
        <p:spPr>
          <a:xfrm>
            <a:off x="2679192" y="3589212"/>
            <a:ext cx="1828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Collaborate with the winnning teams and implement the newest solutions.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58"/>
          <p:cNvSpPr txBox="1"/>
          <p:nvPr/>
        </p:nvSpPr>
        <p:spPr>
          <a:xfrm>
            <a:off x="4636008" y="3589212"/>
            <a:ext cx="1828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production grade DeComm platform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58"/>
          <p:cNvSpPr txBox="1"/>
          <p:nvPr/>
        </p:nvSpPr>
        <p:spPr>
          <a:xfrm>
            <a:off x="6601971" y="3589212"/>
            <a:ext cx="1828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Launch the application worldwide.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58"/>
          <p:cNvSpPr txBox="1"/>
          <p:nvPr/>
        </p:nvSpPr>
        <p:spPr>
          <a:xfrm>
            <a:off x="713225" y="320821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Pertoria Hackathon</a:t>
            </a:r>
            <a:endParaRPr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17" name="Google Shape;1217;p58"/>
          <p:cNvSpPr txBox="1"/>
          <p:nvPr/>
        </p:nvSpPr>
        <p:spPr>
          <a:xfrm>
            <a:off x="4639052" y="320821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Build Platform</a:t>
            </a:r>
            <a:endParaRPr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18" name="Google Shape;1218;p58"/>
          <p:cNvSpPr txBox="1"/>
          <p:nvPr/>
        </p:nvSpPr>
        <p:spPr>
          <a:xfrm>
            <a:off x="2676138" y="320821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Collaboration</a:t>
            </a:r>
            <a:endParaRPr sz="2000"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19" name="Google Shape;1219;p58"/>
          <p:cNvSpPr txBox="1"/>
          <p:nvPr/>
        </p:nvSpPr>
        <p:spPr>
          <a:xfrm>
            <a:off x="6601965" y="3208219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Launch</a:t>
            </a:r>
            <a:endParaRPr dirty="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20" name="Google Shape;1220;p58"/>
          <p:cNvSpPr/>
          <p:nvPr/>
        </p:nvSpPr>
        <p:spPr>
          <a:xfrm>
            <a:off x="3229992" y="1933894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58"/>
          <p:cNvSpPr/>
          <p:nvPr/>
        </p:nvSpPr>
        <p:spPr>
          <a:xfrm>
            <a:off x="5186808" y="1645811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58"/>
          <p:cNvSpPr/>
          <p:nvPr/>
        </p:nvSpPr>
        <p:spPr>
          <a:xfrm>
            <a:off x="7152768" y="1357728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58"/>
          <p:cNvSpPr/>
          <p:nvPr/>
        </p:nvSpPr>
        <p:spPr>
          <a:xfrm>
            <a:off x="1264032" y="2221978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4" name="Google Shape;1224;p58"/>
          <p:cNvCxnSpPr>
            <a:cxnSpLocks/>
            <a:stCxn id="1223" idx="2"/>
            <a:endCxn id="1216" idx="0"/>
          </p:cNvCxnSpPr>
          <p:nvPr/>
        </p:nvCxnSpPr>
        <p:spPr>
          <a:xfrm>
            <a:off x="1627632" y="2949178"/>
            <a:ext cx="0" cy="25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5" name="Google Shape;1225;p58"/>
          <p:cNvCxnSpPr>
            <a:stCxn id="1220" idx="2"/>
            <a:endCxn id="1218" idx="0"/>
          </p:cNvCxnSpPr>
          <p:nvPr/>
        </p:nvCxnSpPr>
        <p:spPr>
          <a:xfrm flipH="1">
            <a:off x="3590592" y="2661094"/>
            <a:ext cx="3000" cy="54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6" name="Google Shape;1226;p58"/>
          <p:cNvCxnSpPr>
            <a:stCxn id="1221" idx="2"/>
            <a:endCxn id="1217" idx="0"/>
          </p:cNvCxnSpPr>
          <p:nvPr/>
        </p:nvCxnSpPr>
        <p:spPr>
          <a:xfrm>
            <a:off x="5550408" y="2373011"/>
            <a:ext cx="3000" cy="835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58"/>
          <p:cNvCxnSpPr>
            <a:stCxn id="1222" idx="2"/>
            <a:endCxn id="1219" idx="0"/>
          </p:cNvCxnSpPr>
          <p:nvPr/>
        </p:nvCxnSpPr>
        <p:spPr>
          <a:xfrm>
            <a:off x="7516368" y="2084928"/>
            <a:ext cx="0" cy="112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58"/>
          <p:cNvCxnSpPr>
            <a:stCxn id="1223" idx="3"/>
            <a:endCxn id="1220" idx="1"/>
          </p:cNvCxnSpPr>
          <p:nvPr/>
        </p:nvCxnSpPr>
        <p:spPr>
          <a:xfrm rot="10800000" flipH="1">
            <a:off x="1991232" y="2297578"/>
            <a:ext cx="1238700" cy="28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58"/>
          <p:cNvCxnSpPr>
            <a:stCxn id="1220" idx="3"/>
            <a:endCxn id="1221" idx="1"/>
          </p:cNvCxnSpPr>
          <p:nvPr/>
        </p:nvCxnSpPr>
        <p:spPr>
          <a:xfrm rot="10800000" flipH="1">
            <a:off x="3957192" y="2009494"/>
            <a:ext cx="1229700" cy="28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58"/>
          <p:cNvCxnSpPr>
            <a:stCxn id="1221" idx="3"/>
            <a:endCxn id="1222" idx="1"/>
          </p:cNvCxnSpPr>
          <p:nvPr/>
        </p:nvCxnSpPr>
        <p:spPr>
          <a:xfrm rot="10800000" flipH="1">
            <a:off x="5914008" y="1721411"/>
            <a:ext cx="1238700" cy="28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58"/>
          <p:cNvGrpSpPr/>
          <p:nvPr/>
        </p:nvGrpSpPr>
        <p:grpSpPr>
          <a:xfrm>
            <a:off x="7289296" y="1492725"/>
            <a:ext cx="454152" cy="457210"/>
            <a:chOff x="7990840" y="2435226"/>
            <a:chExt cx="354363" cy="353631"/>
          </a:xfrm>
        </p:grpSpPr>
        <p:sp>
          <p:nvSpPr>
            <p:cNvPr id="1232" name="Google Shape;1232;p58"/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58"/>
          <p:cNvGrpSpPr/>
          <p:nvPr/>
        </p:nvGrpSpPr>
        <p:grpSpPr>
          <a:xfrm>
            <a:off x="3387122" y="2089031"/>
            <a:ext cx="412869" cy="416798"/>
            <a:chOff x="4206763" y="2450951"/>
            <a:chExt cx="322151" cy="322374"/>
          </a:xfrm>
        </p:grpSpPr>
        <p:sp>
          <p:nvSpPr>
            <p:cNvPr id="1236" name="Google Shape;1236;p58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58"/>
          <p:cNvGrpSpPr/>
          <p:nvPr/>
        </p:nvGrpSpPr>
        <p:grpSpPr>
          <a:xfrm>
            <a:off x="5340284" y="1799751"/>
            <a:ext cx="420334" cy="419308"/>
            <a:chOff x="7528096" y="2450059"/>
            <a:chExt cx="327976" cy="324316"/>
          </a:xfrm>
        </p:grpSpPr>
        <p:sp>
          <p:nvSpPr>
            <p:cNvPr id="1239" name="Google Shape;1239;p58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58"/>
          <p:cNvGrpSpPr/>
          <p:nvPr/>
        </p:nvGrpSpPr>
        <p:grpSpPr>
          <a:xfrm>
            <a:off x="1411468" y="2356995"/>
            <a:ext cx="432328" cy="457169"/>
            <a:chOff x="853568" y="1975538"/>
            <a:chExt cx="337334" cy="353599"/>
          </a:xfrm>
        </p:grpSpPr>
        <p:sp>
          <p:nvSpPr>
            <p:cNvPr id="1245" name="Google Shape;1245;p58"/>
            <p:cNvSpPr/>
            <p:nvPr/>
          </p:nvSpPr>
          <p:spPr>
            <a:xfrm>
              <a:off x="853568" y="1975538"/>
              <a:ext cx="337334" cy="353599"/>
            </a:xfrm>
            <a:custGeom>
              <a:avLst/>
              <a:gdLst/>
              <a:ahLst/>
              <a:cxnLst/>
              <a:rect l="l" t="t" r="r" b="b"/>
              <a:pathLst>
                <a:path w="10598" h="11109" extrusionOk="0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938458" y="2136979"/>
              <a:ext cx="166789" cy="76742"/>
            </a:xfrm>
            <a:custGeom>
              <a:avLst/>
              <a:gdLst/>
              <a:ahLst/>
              <a:cxnLst/>
              <a:rect l="l" t="t" r="r" b="b"/>
              <a:pathLst>
                <a:path w="5240" h="2411" extrusionOk="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938840" y="2227377"/>
              <a:ext cx="166407" cy="76774"/>
            </a:xfrm>
            <a:custGeom>
              <a:avLst/>
              <a:gdLst/>
              <a:ahLst/>
              <a:cxnLst/>
              <a:rect l="l" t="t" r="r" b="b"/>
              <a:pathLst>
                <a:path w="5228" h="2412" extrusionOk="0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1007052" y="2185106"/>
              <a:ext cx="19003" cy="70153"/>
            </a:xfrm>
            <a:custGeom>
              <a:avLst/>
              <a:gdLst/>
              <a:ahLst/>
              <a:cxnLst/>
              <a:rect l="l" t="t" r="r" b="b"/>
              <a:pathLst>
                <a:path w="597" h="2204" extrusionOk="0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3"/>
          <p:cNvSpPr txBox="1">
            <a:spLocks noGrp="1"/>
          </p:cNvSpPr>
          <p:nvPr>
            <p:ph type="subTitle" idx="1"/>
          </p:nvPr>
        </p:nvSpPr>
        <p:spPr>
          <a:xfrm>
            <a:off x="1563832" y="1740653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tasks in hand. Right them down and spend time on how you’ll architect and approach the implementations.</a:t>
            </a:r>
            <a:endParaRPr dirty="0"/>
          </a:p>
        </p:txBody>
      </p:sp>
      <p:sp>
        <p:nvSpPr>
          <p:cNvPr id="945" name="Google Shape;945;p43"/>
          <p:cNvSpPr txBox="1">
            <a:spLocks noGrp="1"/>
          </p:cNvSpPr>
          <p:nvPr>
            <p:ph type="subTitle" idx="2"/>
          </p:nvPr>
        </p:nvSpPr>
        <p:spPr>
          <a:xfrm>
            <a:off x="4882568" y="1740654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 the code structure and how things works. Eg.. Creation of canisters, inter-canister interactions, frontend invocations.</a:t>
            </a:r>
            <a:endParaRPr dirty="0"/>
          </a:p>
        </p:txBody>
      </p:sp>
      <p:sp>
        <p:nvSpPr>
          <p:cNvPr id="946" name="Google Shape;946;p43"/>
          <p:cNvSpPr txBox="1">
            <a:spLocks noGrp="1"/>
          </p:cNvSpPr>
          <p:nvPr>
            <p:ph type="subTitle" idx="3"/>
          </p:nvPr>
        </p:nvSpPr>
        <p:spPr>
          <a:xfrm>
            <a:off x="1563832" y="3377581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Sepearte the requirements into smaller sized chunks, and give them a list of priority. Based on what is the most important things you need to implement and what can you technically implement.</a:t>
            </a:r>
            <a:endParaRPr dirty="0"/>
          </a:p>
        </p:txBody>
      </p:sp>
      <p:sp>
        <p:nvSpPr>
          <p:cNvPr id="947" name="Google Shape;947;p43"/>
          <p:cNvSpPr txBox="1">
            <a:spLocks noGrp="1"/>
          </p:cNvSpPr>
          <p:nvPr>
            <p:ph type="subTitle" idx="4"/>
          </p:nvPr>
        </p:nvSpPr>
        <p:spPr>
          <a:xfrm>
            <a:off x="4882568" y="3377586"/>
            <a:ext cx="2697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important to take breaks when needed. Once you reach a mental block take a break and re-vist the problem. If the problem persists re-prioritize your tasks and move on to another one.</a:t>
            </a:r>
            <a:endParaRPr dirty="0"/>
          </a:p>
        </p:txBody>
      </p:sp>
      <p:sp>
        <p:nvSpPr>
          <p:cNvPr id="948" name="Google Shape;948;p43"/>
          <p:cNvSpPr txBox="1">
            <a:spLocks noGrp="1"/>
          </p:cNvSpPr>
          <p:nvPr>
            <p:ph type="subTitle" idx="5"/>
          </p:nvPr>
        </p:nvSpPr>
        <p:spPr>
          <a:xfrm>
            <a:off x="1563832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949" name="Google Shape;949;p43"/>
          <p:cNvSpPr txBox="1">
            <a:spLocks noGrp="1"/>
          </p:cNvSpPr>
          <p:nvPr>
            <p:ph type="subTitle" idx="6"/>
          </p:nvPr>
        </p:nvSpPr>
        <p:spPr>
          <a:xfrm>
            <a:off x="1563832" y="2996657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Divide and Conquer</a:t>
            </a:r>
            <a:endParaRPr dirty="0"/>
          </a:p>
        </p:txBody>
      </p:sp>
      <p:sp>
        <p:nvSpPr>
          <p:cNvPr id="950" name="Google Shape;950;p43"/>
          <p:cNvSpPr txBox="1">
            <a:spLocks noGrp="1"/>
          </p:cNvSpPr>
          <p:nvPr>
            <p:ph type="subTitle" idx="7"/>
          </p:nvPr>
        </p:nvSpPr>
        <p:spPr>
          <a:xfrm>
            <a:off x="4882543" y="1359654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951" name="Google Shape;951;p43"/>
          <p:cNvSpPr txBox="1">
            <a:spLocks noGrp="1"/>
          </p:cNvSpPr>
          <p:nvPr>
            <p:ph type="subTitle" idx="8"/>
          </p:nvPr>
        </p:nvSpPr>
        <p:spPr>
          <a:xfrm>
            <a:off x="4882543" y="2996661"/>
            <a:ext cx="2697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Breaks</a:t>
            </a:r>
            <a:endParaRPr dirty="0"/>
          </a:p>
        </p:txBody>
      </p:sp>
      <p:sp>
        <p:nvSpPr>
          <p:cNvPr id="952" name="Google Shape;95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to winning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45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Oxford - </a:t>
            </a:r>
            <a:r>
              <a:rPr lang="en-US" dirty="0" err="1"/>
              <a:t>DeComm</a:t>
            </a:r>
            <a:endParaRPr dirty="0"/>
          </a:p>
        </p:txBody>
      </p:sp>
      <p:sp>
        <p:nvSpPr>
          <p:cNvPr id="859" name="Google Shape;859;p38"/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60" name="Google Shape;860;p38"/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/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/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/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</a:t>
            </a:r>
            <a:br>
              <a:rPr lang="en" dirty="0"/>
            </a:br>
            <a:r>
              <a:rPr lang="en" dirty="0"/>
              <a:t>Requirements</a:t>
            </a:r>
            <a:endParaRPr dirty="0"/>
          </a:p>
        </p:txBody>
      </p:sp>
      <p:sp>
        <p:nvSpPr>
          <p:cNvPr id="897" name="Google Shape;897;p40"/>
          <p:cNvSpPr txBox="1">
            <a:spLocks noGrp="1"/>
          </p:cNvSpPr>
          <p:nvPr>
            <p:ph type="subTitle" idx="2"/>
          </p:nvPr>
        </p:nvSpPr>
        <p:spPr>
          <a:xfrm>
            <a:off x="1231097" y="1747838"/>
            <a:ext cx="3040800" cy="2657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Key Features to be Included: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via Full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 Currency Support (fiat and crypto)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Buyer and Seller modes for all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 listing with images descriptions, and pricing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Shopping cart and checkout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Currency exchange calculations every 10 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Transaction record keeping for buyers and sellers</a:t>
            </a:r>
            <a:br>
              <a:rPr lang="en-US" dirty="0"/>
            </a:br>
            <a:endParaRPr lang="en-US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4" name="Google Shape;897;p40">
            <a:extLst>
              <a:ext uri="{FF2B5EF4-FFF2-40B4-BE49-F238E27FC236}">
                <a16:creationId xmlns:a16="http://schemas.microsoft.com/office/drawing/2014/main" id="{D9BEC594-D67F-FAF4-CBA8-E7010787854A}"/>
              </a:ext>
            </a:extLst>
          </p:cNvPr>
          <p:cNvSpPr txBox="1">
            <a:spLocks/>
          </p:cNvSpPr>
          <p:nvPr/>
        </p:nvSpPr>
        <p:spPr>
          <a:xfrm>
            <a:off x="4572000" y="1747838"/>
            <a:ext cx="3040800" cy="265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b="1" dirty="0"/>
              <a:t>Technical Implementation</a:t>
            </a:r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Built on the internet computer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Uses HTTP Outcalls for currency exchange rates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Stores images on-chain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Pauses currency calculations when user is idle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actual currency transactions or wallets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Illustrates multi-currency commerce concept</a:t>
            </a:r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5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</a:t>
            </a:r>
            <a:endParaRPr dirty="0"/>
          </a:p>
        </p:txBody>
      </p:sp>
      <p:sp>
        <p:nvSpPr>
          <p:cNvPr id="921" name="Google Shape;921;p42"/>
          <p:cNvSpPr txBox="1">
            <a:spLocks noGrp="1"/>
          </p:cNvSpPr>
          <p:nvPr>
            <p:ph type="subTitle" idx="4"/>
          </p:nvPr>
        </p:nvSpPr>
        <p:spPr>
          <a:xfrm>
            <a:off x="672168" y="2838339"/>
            <a:ext cx="1123513" cy="4192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Motoko</a:t>
            </a:r>
            <a:endParaRPr dirty="0"/>
          </a:p>
        </p:txBody>
      </p:sp>
      <p:sp>
        <p:nvSpPr>
          <p:cNvPr id="924" name="Google Shape;924;p42"/>
          <p:cNvSpPr/>
          <p:nvPr/>
        </p:nvSpPr>
        <p:spPr>
          <a:xfrm>
            <a:off x="870325" y="2053999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21;p42">
            <a:extLst>
              <a:ext uri="{FF2B5EF4-FFF2-40B4-BE49-F238E27FC236}">
                <a16:creationId xmlns:a16="http://schemas.microsoft.com/office/drawing/2014/main" id="{598217C5-9B79-3CDD-3846-1AE94FEE801C}"/>
              </a:ext>
            </a:extLst>
          </p:cNvPr>
          <p:cNvSpPr txBox="1">
            <a:spLocks/>
          </p:cNvSpPr>
          <p:nvPr/>
        </p:nvSpPr>
        <p:spPr>
          <a:xfrm>
            <a:off x="2161043" y="2838339"/>
            <a:ext cx="1123513" cy="41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Svelte</a:t>
            </a:r>
          </a:p>
        </p:txBody>
      </p:sp>
      <p:sp>
        <p:nvSpPr>
          <p:cNvPr id="17" name="Google Shape;924;p42">
            <a:extLst>
              <a:ext uri="{FF2B5EF4-FFF2-40B4-BE49-F238E27FC236}">
                <a16:creationId xmlns:a16="http://schemas.microsoft.com/office/drawing/2014/main" id="{DD9650A4-0D31-F2DE-ACBB-EE7AC40E7E64}"/>
              </a:ext>
            </a:extLst>
          </p:cNvPr>
          <p:cNvSpPr/>
          <p:nvPr/>
        </p:nvSpPr>
        <p:spPr>
          <a:xfrm>
            <a:off x="2359200" y="2053999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921;p42">
            <a:extLst>
              <a:ext uri="{FF2B5EF4-FFF2-40B4-BE49-F238E27FC236}">
                <a16:creationId xmlns:a16="http://schemas.microsoft.com/office/drawing/2014/main" id="{B0254805-CBA7-2BCC-6EB3-E366A6976583}"/>
              </a:ext>
            </a:extLst>
          </p:cNvPr>
          <p:cNvSpPr txBox="1">
            <a:spLocks/>
          </p:cNvSpPr>
          <p:nvPr/>
        </p:nvSpPr>
        <p:spPr>
          <a:xfrm>
            <a:off x="3843557" y="2838339"/>
            <a:ext cx="1123513" cy="41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SPA</a:t>
            </a:r>
          </a:p>
        </p:txBody>
      </p:sp>
      <p:sp>
        <p:nvSpPr>
          <p:cNvPr id="19" name="Google Shape;924;p42">
            <a:extLst>
              <a:ext uri="{FF2B5EF4-FFF2-40B4-BE49-F238E27FC236}">
                <a16:creationId xmlns:a16="http://schemas.microsoft.com/office/drawing/2014/main" id="{C2E2F644-C2C0-39F8-67FA-FD3EB980E2CE}"/>
              </a:ext>
            </a:extLst>
          </p:cNvPr>
          <p:cNvSpPr/>
          <p:nvPr/>
        </p:nvSpPr>
        <p:spPr>
          <a:xfrm>
            <a:off x="4041714" y="2053999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21;p42">
            <a:extLst>
              <a:ext uri="{FF2B5EF4-FFF2-40B4-BE49-F238E27FC236}">
                <a16:creationId xmlns:a16="http://schemas.microsoft.com/office/drawing/2014/main" id="{43ECBAE6-ED34-04DE-10E6-F830AF18BC65}"/>
              </a:ext>
            </a:extLst>
          </p:cNvPr>
          <p:cNvSpPr txBox="1">
            <a:spLocks/>
          </p:cNvSpPr>
          <p:nvPr/>
        </p:nvSpPr>
        <p:spPr>
          <a:xfrm>
            <a:off x="5595939" y="3152664"/>
            <a:ext cx="1123513" cy="41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Mobile</a:t>
            </a:r>
          </a:p>
          <a:p>
            <a:pPr marL="0" indent="0"/>
            <a:r>
              <a:rPr lang="en-GB" dirty="0"/>
              <a:t>First</a:t>
            </a:r>
          </a:p>
        </p:txBody>
      </p:sp>
      <p:sp>
        <p:nvSpPr>
          <p:cNvPr id="21" name="Google Shape;924;p42">
            <a:extLst>
              <a:ext uri="{FF2B5EF4-FFF2-40B4-BE49-F238E27FC236}">
                <a16:creationId xmlns:a16="http://schemas.microsoft.com/office/drawing/2014/main" id="{A6C36FAE-1D48-7DEB-DD13-5C2E7C9824E1}"/>
              </a:ext>
            </a:extLst>
          </p:cNvPr>
          <p:cNvSpPr/>
          <p:nvPr/>
        </p:nvSpPr>
        <p:spPr>
          <a:xfrm>
            <a:off x="5798269" y="2053999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921;p42">
            <a:extLst>
              <a:ext uri="{FF2B5EF4-FFF2-40B4-BE49-F238E27FC236}">
                <a16:creationId xmlns:a16="http://schemas.microsoft.com/office/drawing/2014/main" id="{88B55D7A-B285-99A2-45F0-07B473A524DC}"/>
              </a:ext>
            </a:extLst>
          </p:cNvPr>
          <p:cNvSpPr txBox="1">
            <a:spLocks/>
          </p:cNvSpPr>
          <p:nvPr/>
        </p:nvSpPr>
        <p:spPr>
          <a:xfrm>
            <a:off x="7000950" y="2838339"/>
            <a:ext cx="1613243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dirty="0"/>
              <a:t>Design</a:t>
            </a:r>
          </a:p>
          <a:p>
            <a:pPr marL="0" indent="0"/>
            <a:r>
              <a:rPr lang="en-GB" dirty="0"/>
              <a:t>Documents</a:t>
            </a:r>
          </a:p>
        </p:txBody>
      </p:sp>
      <p:sp>
        <p:nvSpPr>
          <p:cNvPr id="23" name="Google Shape;924;p42">
            <a:extLst>
              <a:ext uri="{FF2B5EF4-FFF2-40B4-BE49-F238E27FC236}">
                <a16:creationId xmlns:a16="http://schemas.microsoft.com/office/drawing/2014/main" id="{4BB4A7AD-F5B0-CE75-68E0-647121BA109C}"/>
              </a:ext>
            </a:extLst>
          </p:cNvPr>
          <p:cNvSpPr/>
          <p:nvPr/>
        </p:nvSpPr>
        <p:spPr>
          <a:xfrm>
            <a:off x="7443972" y="2044474"/>
            <a:ext cx="727200" cy="72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Picture 23" descr="A blue round object with white dots&#10;&#10;Description automatically generated">
            <a:extLst>
              <a:ext uri="{FF2B5EF4-FFF2-40B4-BE49-F238E27FC236}">
                <a16:creationId xmlns:a16="http://schemas.microsoft.com/office/drawing/2014/main" id="{74C1E0A1-1926-B787-A9AF-BF899A1B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3" y="2209990"/>
            <a:ext cx="485381" cy="4152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4FD0750-8C13-2565-6CB7-4DA6D22A2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028" y="2181370"/>
            <a:ext cx="392379" cy="47245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1B5AA1D-0AB6-7276-B15D-0A1DD4A87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0955" y="2203240"/>
            <a:ext cx="428716" cy="42871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A18433E-31B0-7635-E23C-D6B982308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3489" y="2133392"/>
            <a:ext cx="568411" cy="56841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BC7F323-5F6E-3236-C248-68B6801D27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5149" y="2209990"/>
            <a:ext cx="444843" cy="4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52666-E2F4-E54B-DA25-A2731C3D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793059"/>
            <a:ext cx="6229350" cy="1815315"/>
          </a:xfrm>
          <a:prstGeom prst="rect">
            <a:avLst/>
          </a:prstGeom>
        </p:spPr>
      </p:pic>
      <p:sp>
        <p:nvSpPr>
          <p:cNvPr id="14" name="Google Shape;904;p41">
            <a:extLst>
              <a:ext uri="{FF2B5EF4-FFF2-40B4-BE49-F238E27FC236}">
                <a16:creationId xmlns:a16="http://schemas.microsoft.com/office/drawing/2014/main" id="{3A7CC4D9-9E4D-430A-654C-EF93D0C82846}"/>
              </a:ext>
            </a:extLst>
          </p:cNvPr>
          <p:cNvSpPr txBox="1">
            <a:spLocks/>
          </p:cNvSpPr>
          <p:nvPr/>
        </p:nvSpPr>
        <p:spPr>
          <a:xfrm>
            <a:off x="3946725" y="3683620"/>
            <a:ext cx="13491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dirty="0"/>
              <a:t>Main.mo</a:t>
            </a:r>
          </a:p>
          <a:p>
            <a:pPr marL="0" indent="0" algn="l"/>
            <a:r>
              <a:rPr lang="en-US" dirty="0"/>
              <a:t>ObjetTypes.mo</a:t>
            </a:r>
          </a:p>
          <a:p>
            <a:pPr marL="0" indent="0" algn="l"/>
            <a:r>
              <a:rPr lang="en-US" dirty="0"/>
              <a:t>Product.mo</a:t>
            </a:r>
          </a:p>
          <a:p>
            <a:pPr marL="0" indent="0" algn="l"/>
            <a:r>
              <a:rPr lang="en-US" dirty="0"/>
              <a:t>Transaction.mo</a:t>
            </a:r>
          </a:p>
          <a:p>
            <a:pPr marL="0" indent="0" algn="l"/>
            <a:r>
              <a:rPr lang="en-US" dirty="0"/>
              <a:t>Types.mo</a:t>
            </a:r>
          </a:p>
          <a:p>
            <a:pPr marL="0" indent="0" algn="l"/>
            <a:r>
              <a:rPr lang="en-US" dirty="0"/>
              <a:t>User.mo</a:t>
            </a:r>
          </a:p>
        </p:txBody>
      </p:sp>
      <p:sp>
        <p:nvSpPr>
          <p:cNvPr id="15" name="Google Shape;904;p41">
            <a:extLst>
              <a:ext uri="{FF2B5EF4-FFF2-40B4-BE49-F238E27FC236}">
                <a16:creationId xmlns:a16="http://schemas.microsoft.com/office/drawing/2014/main" id="{B4F98024-0C88-219E-9EAF-5C89344A1A68}"/>
              </a:ext>
            </a:extLst>
          </p:cNvPr>
          <p:cNvSpPr txBox="1">
            <a:spLocks/>
          </p:cNvSpPr>
          <p:nvPr/>
        </p:nvSpPr>
        <p:spPr>
          <a:xfrm>
            <a:off x="1514475" y="3608374"/>
            <a:ext cx="13491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dirty="0"/>
              <a:t>Lib/</a:t>
            </a:r>
          </a:p>
          <a:p>
            <a:pPr marL="0" indent="0" algn="l"/>
            <a:r>
              <a:rPr lang="en-US" dirty="0"/>
              <a:t>(admin)</a:t>
            </a:r>
          </a:p>
          <a:p>
            <a:pPr marL="0" indent="0" algn="l"/>
            <a:r>
              <a:rPr lang="en-US" dirty="0"/>
              <a:t>(app)</a:t>
            </a:r>
          </a:p>
        </p:txBody>
      </p:sp>
      <p:sp>
        <p:nvSpPr>
          <p:cNvPr id="16" name="Google Shape;904;p41">
            <a:extLst>
              <a:ext uri="{FF2B5EF4-FFF2-40B4-BE49-F238E27FC236}">
                <a16:creationId xmlns:a16="http://schemas.microsoft.com/office/drawing/2014/main" id="{65B2950A-D79A-6EC1-7569-15D112B5E2EB}"/>
              </a:ext>
            </a:extLst>
          </p:cNvPr>
          <p:cNvSpPr txBox="1">
            <a:spLocks/>
          </p:cNvSpPr>
          <p:nvPr/>
        </p:nvSpPr>
        <p:spPr>
          <a:xfrm>
            <a:off x="6553200" y="3683619"/>
            <a:ext cx="1349175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dirty="0"/>
              <a:t>Main.mo</a:t>
            </a:r>
          </a:p>
          <a:p>
            <a:pPr marL="0" indent="0" algn="l"/>
            <a:r>
              <a:rPr lang="en-US" dirty="0"/>
              <a:t>Types.mo</a:t>
            </a:r>
          </a:p>
        </p:txBody>
      </p:sp>
    </p:spTree>
    <p:extLst>
      <p:ext uri="{BB962C8B-B14F-4D97-AF65-F5344CB8AC3E}">
        <p14:creationId xmlns:p14="http://schemas.microsoft.com/office/powerpoint/2010/main" val="137902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/>
          <p:cNvSpPr txBox="1">
            <a:spLocks noGrp="1"/>
          </p:cNvSpPr>
          <p:nvPr>
            <p:ph type="title"/>
          </p:nvPr>
        </p:nvSpPr>
        <p:spPr>
          <a:xfrm>
            <a:off x="1291500" y="2335953"/>
            <a:ext cx="3805200" cy="16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DeComm</a:t>
            </a:r>
            <a:endParaRPr dirty="0"/>
          </a:p>
        </p:txBody>
      </p:sp>
      <p:sp>
        <p:nvSpPr>
          <p:cNvPr id="859" name="Google Shape;859;p38"/>
          <p:cNvSpPr txBox="1">
            <a:spLocks noGrp="1"/>
          </p:cNvSpPr>
          <p:nvPr>
            <p:ph type="title" idx="2"/>
          </p:nvPr>
        </p:nvSpPr>
        <p:spPr>
          <a:xfrm>
            <a:off x="1371600" y="1162347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60" name="Google Shape;860;p38"/>
          <p:cNvGrpSpPr/>
          <p:nvPr/>
        </p:nvGrpSpPr>
        <p:grpSpPr>
          <a:xfrm>
            <a:off x="5454150" y="1236940"/>
            <a:ext cx="2976748" cy="2669620"/>
            <a:chOff x="5454150" y="1236940"/>
            <a:chExt cx="2976748" cy="2669620"/>
          </a:xfrm>
        </p:grpSpPr>
        <p:pic>
          <p:nvPicPr>
            <p:cNvPr id="861" name="Google Shape;861;p38"/>
            <p:cNvPicPr preferRelativeResize="0"/>
            <p:nvPr/>
          </p:nvPicPr>
          <p:blipFill rotWithShape="1">
            <a:blip r:embed="rId3">
              <a:alphaModFix/>
            </a:blip>
            <a:srcRect l="13851" t="18885" r="14190" b="15033"/>
            <a:stretch/>
          </p:blipFill>
          <p:spPr>
            <a:xfrm>
              <a:off x="5454150" y="1236940"/>
              <a:ext cx="2976748" cy="26696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8"/>
            <p:cNvGrpSpPr/>
            <p:nvPr/>
          </p:nvGrpSpPr>
          <p:grpSpPr>
            <a:xfrm>
              <a:off x="5636955" y="2809468"/>
              <a:ext cx="1097090" cy="1097090"/>
              <a:chOff x="-423175" y="2918850"/>
              <a:chExt cx="822900" cy="822900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71" name="Google Shape;871;p38"/>
            <p:cNvSpPr/>
            <p:nvPr/>
          </p:nvSpPr>
          <p:spPr>
            <a:xfrm flipH="1">
              <a:off x="7728854" y="153126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16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Decomm Grant Requirements</a:t>
            </a:r>
            <a:endParaRPr dirty="0"/>
          </a:p>
        </p:txBody>
      </p:sp>
      <p:sp>
        <p:nvSpPr>
          <p:cNvPr id="897" name="Google Shape;897;p40"/>
          <p:cNvSpPr txBox="1">
            <a:spLocks noGrp="1"/>
          </p:cNvSpPr>
          <p:nvPr>
            <p:ph type="subTitle" idx="2"/>
          </p:nvPr>
        </p:nvSpPr>
        <p:spPr>
          <a:xfrm>
            <a:off x="1231097" y="1747838"/>
            <a:ext cx="6550828" cy="2657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Key Features to be Included: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Polish and refine the frontend features.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Refactor all canisters both frontend and backend.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Refine the authentication method.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Refine the purchasing method and replace all cryptocurrencies &amp; fiat with the knowledge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Knowledge Token NFT Integration endpoints for future participants.</a:t>
            </a:r>
            <a:br>
              <a:rPr lang="en-US" dirty="0"/>
            </a:br>
            <a:endParaRPr lang="en-US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8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30F4F-ED61-E241-30E8-CD1AD2B26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18624"/>
            <a:ext cx="7777163" cy="12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8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Oxford Coding4Integrity 2.0 – Decomm </a:t>
            </a:r>
            <a:br>
              <a:rPr lang="en" dirty="0"/>
            </a:br>
            <a:r>
              <a:rPr lang="en" dirty="0"/>
              <a:t>Canister Architecture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15FD-9D2B-C06F-C414-1AAD8C40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3" y="1997570"/>
            <a:ext cx="6958013" cy="217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339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roject Presentation by Slidesgo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Roboto</vt:lpstr>
      <vt:lpstr>DM Sans Medium</vt:lpstr>
      <vt:lpstr>Open Sans</vt:lpstr>
      <vt:lpstr>Raleway</vt:lpstr>
      <vt:lpstr>Bebas Neue</vt:lpstr>
      <vt:lpstr>Business Project Presentation by Slidesgo</vt:lpstr>
      <vt:lpstr>DeComm Hackathon</vt:lpstr>
      <vt:lpstr>Oxford - DeComm</vt:lpstr>
      <vt:lpstr>Oxford Coding4Integrity 2.0 – Decomm Requirements</vt:lpstr>
      <vt:lpstr>Oxford Coding4Integrity 2.0 – Decomm</vt:lpstr>
      <vt:lpstr>Oxford Coding4Integrity 2.0 – Decomm  Canister Architecture</vt:lpstr>
      <vt:lpstr>DeComm</vt:lpstr>
      <vt:lpstr>Decomm Grant Requirements</vt:lpstr>
      <vt:lpstr>Oxford Coding4Integrity 2.0 – Decomm  Canister Architecture</vt:lpstr>
      <vt:lpstr>Oxford Coding4Integrity 2.0 – Decomm  Canister Architecture</vt:lpstr>
      <vt:lpstr>Oxford Coding4Integrity 2.0 – Decomm  Canister Architecture</vt:lpstr>
      <vt:lpstr>Oxford Coding4Integrity 2.0 – Decomm  Canister Architecture</vt:lpstr>
      <vt:lpstr>Oxford Coding4Integrity 2.0 – Decomm  Canister Architecture</vt:lpstr>
      <vt:lpstr>Oxford Coding4Integrity 2.0 – Decomm  Canister Architecture</vt:lpstr>
      <vt:lpstr>Oxford Coding4Integrity 2.0 – Decomm  Canister Architecture</vt:lpstr>
      <vt:lpstr>Milestones and objectives</vt:lpstr>
      <vt:lpstr>Key to winning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Hamad</dc:creator>
  <cp:lastModifiedBy>Hamad Alatawi</cp:lastModifiedBy>
  <cp:revision>2</cp:revision>
  <dcterms:modified xsi:type="dcterms:W3CDTF">2024-09-13T13:31:02Z</dcterms:modified>
</cp:coreProperties>
</file>